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46"/>
    <p:restoredTop sz="96327"/>
  </p:normalViewPr>
  <p:slideViewPr>
    <p:cSldViewPr snapToGrid="0" snapToObjects="1">
      <p:cViewPr varScale="1">
        <p:scale>
          <a:sx n="128" d="100"/>
          <a:sy n="128" d="100"/>
        </p:scale>
        <p:origin x="71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GB"/>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10/16/23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10/16/23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10/16/23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10/16/23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GB"/>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10/16/23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10/16/23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broughtonparishclerk@Hotmail.com" TargetMode="External"/><Relationship Id="rId2" Type="http://schemas.openxmlformats.org/officeDocument/2006/relationships/hyperlink" Target="mailto:marybradley52@btinternet.com"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5F739-7220-5645-A745-CE3F5C3CD481}"/>
              </a:ext>
            </a:extLst>
          </p:cNvPr>
          <p:cNvSpPr>
            <a:spLocks noGrp="1"/>
          </p:cNvSpPr>
          <p:nvPr>
            <p:ph type="ctrTitle"/>
          </p:nvPr>
        </p:nvSpPr>
        <p:spPr/>
        <p:txBody>
          <a:bodyPr/>
          <a:lstStyle/>
          <a:p>
            <a:r>
              <a:rPr lang="en-US" dirty="0"/>
              <a:t>Broughton Allotments</a:t>
            </a:r>
            <a:br>
              <a:rPr lang="en-US" dirty="0"/>
            </a:br>
            <a:r>
              <a:rPr lang="en-US" dirty="0"/>
              <a:t>From Chaos to Cultivation</a:t>
            </a:r>
          </a:p>
        </p:txBody>
      </p:sp>
      <p:sp>
        <p:nvSpPr>
          <p:cNvPr id="3" name="Subtitle 2">
            <a:extLst>
              <a:ext uri="{FF2B5EF4-FFF2-40B4-BE49-F238E27FC236}">
                <a16:creationId xmlns:a16="http://schemas.microsoft.com/office/drawing/2014/main" id="{C549BBCE-7EB1-3C43-9759-3EA3127D8B2E}"/>
              </a:ext>
            </a:extLst>
          </p:cNvPr>
          <p:cNvSpPr>
            <a:spLocks noGrp="1"/>
          </p:cNvSpPr>
          <p:nvPr>
            <p:ph type="subTitle" idx="1"/>
          </p:nvPr>
        </p:nvSpPr>
        <p:spPr/>
        <p:txBody>
          <a:bodyPr/>
          <a:lstStyle/>
          <a:p>
            <a:r>
              <a:rPr lang="en-US" dirty="0"/>
              <a:t>A seven year journey of transformation</a:t>
            </a:r>
          </a:p>
        </p:txBody>
      </p:sp>
    </p:spTree>
    <p:extLst>
      <p:ext uri="{BB962C8B-B14F-4D97-AF65-F5344CB8AC3E}">
        <p14:creationId xmlns:p14="http://schemas.microsoft.com/office/powerpoint/2010/main" val="1740847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62AC-0FB6-2E4E-B210-C78DD4FB4880}"/>
              </a:ext>
            </a:extLst>
          </p:cNvPr>
          <p:cNvSpPr>
            <a:spLocks noGrp="1"/>
          </p:cNvSpPr>
          <p:nvPr>
            <p:ph type="title"/>
          </p:nvPr>
        </p:nvSpPr>
        <p:spPr/>
        <p:txBody>
          <a:bodyPr/>
          <a:lstStyle/>
          <a:p>
            <a:r>
              <a:rPr lang="en-US" dirty="0"/>
              <a:t>History</a:t>
            </a:r>
          </a:p>
        </p:txBody>
      </p:sp>
      <p:sp>
        <p:nvSpPr>
          <p:cNvPr id="3" name="Content Placeholder 2">
            <a:extLst>
              <a:ext uri="{FF2B5EF4-FFF2-40B4-BE49-F238E27FC236}">
                <a16:creationId xmlns:a16="http://schemas.microsoft.com/office/drawing/2014/main" id="{7220C01D-9255-B444-8217-C0A3CD6C2A82}"/>
              </a:ext>
            </a:extLst>
          </p:cNvPr>
          <p:cNvSpPr>
            <a:spLocks noGrp="1"/>
          </p:cNvSpPr>
          <p:nvPr>
            <p:ph idx="1"/>
          </p:nvPr>
        </p:nvSpPr>
        <p:spPr>
          <a:xfrm>
            <a:off x="677334" y="1371601"/>
            <a:ext cx="8596668" cy="4669762"/>
          </a:xfrm>
        </p:spPr>
        <p:txBody>
          <a:bodyPr/>
          <a:lstStyle/>
          <a:p>
            <a:r>
              <a:rPr lang="en-US" dirty="0"/>
              <a:t>Two allotment sites (Nook &amp; </a:t>
            </a:r>
            <a:r>
              <a:rPr lang="en-US" dirty="0" err="1"/>
              <a:t>Coldgill</a:t>
            </a:r>
            <a:r>
              <a:rPr lang="en-US" dirty="0"/>
              <a:t>) were transferred from Cumbria County Council to Broughton Parish Council in 2007</a:t>
            </a:r>
          </a:p>
          <a:p>
            <a:r>
              <a:rPr lang="en-US" dirty="0"/>
              <a:t>The two sites (divided into at that point circa 80 plots)</a:t>
            </a:r>
          </a:p>
          <a:p>
            <a:r>
              <a:rPr lang="en-US" dirty="0"/>
              <a:t>A basic lease was inherited with the transfer (this had been the same since in some cases 1981!)</a:t>
            </a:r>
          </a:p>
          <a:p>
            <a:r>
              <a:rPr lang="en-US" dirty="0"/>
              <a:t>There were no ‘good practice’ Policies and Procedures in place</a:t>
            </a:r>
          </a:p>
          <a:p>
            <a:r>
              <a:rPr lang="en-US" dirty="0"/>
              <a:t>No annual budgeting process appeared to have been undertake</a:t>
            </a:r>
          </a:p>
          <a:p>
            <a:r>
              <a:rPr lang="en-US" dirty="0"/>
              <a:t>Some allotments were poorly managed with uncultivated/abandoned plots being left to remain for prolonged periods</a:t>
            </a:r>
          </a:p>
          <a:p>
            <a:r>
              <a:rPr lang="en-US" dirty="0"/>
              <a:t>Ultimately in 2016 when this process started the Allotments were unmanaged and a significant risk to the Parish Council (financially, legally, visually, reputationally)</a:t>
            </a:r>
          </a:p>
        </p:txBody>
      </p:sp>
    </p:spTree>
    <p:extLst>
      <p:ext uri="{BB962C8B-B14F-4D97-AF65-F5344CB8AC3E}">
        <p14:creationId xmlns:p14="http://schemas.microsoft.com/office/powerpoint/2010/main" val="475963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4A1E4-C3D7-A94D-80D9-981EDC7EE55A}"/>
              </a:ext>
            </a:extLst>
          </p:cNvPr>
          <p:cNvSpPr>
            <a:spLocks noGrp="1"/>
          </p:cNvSpPr>
          <p:nvPr>
            <p:ph type="title"/>
          </p:nvPr>
        </p:nvSpPr>
        <p:spPr>
          <a:xfrm>
            <a:off x="677334" y="609599"/>
            <a:ext cx="8596668" cy="1233055"/>
          </a:xfrm>
        </p:spPr>
        <p:txBody>
          <a:bodyPr>
            <a:normAutofit/>
          </a:bodyPr>
          <a:lstStyle/>
          <a:p>
            <a:r>
              <a:rPr lang="en-US" dirty="0"/>
              <a:t>Issues to be tackled:</a:t>
            </a:r>
            <a:br>
              <a:rPr lang="en-US" dirty="0"/>
            </a:br>
            <a:r>
              <a:rPr lang="en-US" sz="2000" i="1" dirty="0"/>
              <a:t>(and this was a LONNNNGGG list!)</a:t>
            </a:r>
          </a:p>
        </p:txBody>
      </p:sp>
      <p:sp>
        <p:nvSpPr>
          <p:cNvPr id="3" name="Content Placeholder 2">
            <a:extLst>
              <a:ext uri="{FF2B5EF4-FFF2-40B4-BE49-F238E27FC236}">
                <a16:creationId xmlns:a16="http://schemas.microsoft.com/office/drawing/2014/main" id="{481812B6-2832-D74D-A80E-5F40358F5DE7}"/>
              </a:ext>
            </a:extLst>
          </p:cNvPr>
          <p:cNvSpPr>
            <a:spLocks noGrp="1"/>
          </p:cNvSpPr>
          <p:nvPr>
            <p:ph idx="1"/>
          </p:nvPr>
        </p:nvSpPr>
        <p:spPr>
          <a:xfrm>
            <a:off x="677334" y="1704109"/>
            <a:ext cx="8596668" cy="4337253"/>
          </a:xfrm>
        </p:spPr>
        <p:txBody>
          <a:bodyPr>
            <a:normAutofit fontScale="92500" lnSpcReduction="10000"/>
          </a:bodyPr>
          <a:lstStyle/>
          <a:p>
            <a:r>
              <a:rPr lang="en-US" dirty="0"/>
              <a:t>Budget- There needed to be one!</a:t>
            </a:r>
          </a:p>
          <a:p>
            <a:r>
              <a:rPr lang="en-US" dirty="0"/>
              <a:t>Pricing- Needed to be reviewed having not been reviewed since the late 90’s, considerations needed to include</a:t>
            </a:r>
          </a:p>
          <a:p>
            <a:pPr lvl="2"/>
            <a:r>
              <a:rPr lang="en-US" dirty="0"/>
              <a:t>Administration Time </a:t>
            </a:r>
          </a:p>
          <a:p>
            <a:pPr lvl="2"/>
            <a:r>
              <a:rPr lang="en-US" dirty="0"/>
              <a:t>Management Time</a:t>
            </a:r>
          </a:p>
          <a:p>
            <a:pPr lvl="2"/>
            <a:r>
              <a:rPr lang="en-US" dirty="0"/>
              <a:t>Pest Control (Sadly allotments come hand in hand with pests and not all rats are cute like Remy from Ratatouille)</a:t>
            </a:r>
          </a:p>
          <a:p>
            <a:pPr lvl="2"/>
            <a:r>
              <a:rPr lang="en-US" dirty="0"/>
              <a:t>Water Supply</a:t>
            </a:r>
          </a:p>
          <a:p>
            <a:pPr lvl="2"/>
            <a:r>
              <a:rPr lang="en-US" dirty="0"/>
              <a:t>Maintenance of communal areas (including trees and tree surveying)</a:t>
            </a:r>
          </a:p>
          <a:p>
            <a:pPr lvl="2"/>
            <a:r>
              <a:rPr lang="en-US" dirty="0"/>
              <a:t>Clearance of abandoned plots</a:t>
            </a:r>
          </a:p>
          <a:p>
            <a:pPr lvl="2"/>
            <a:r>
              <a:rPr lang="en-US" dirty="0"/>
              <a:t>Management of external site boundaries</a:t>
            </a:r>
          </a:p>
          <a:p>
            <a:pPr lvl="2"/>
            <a:r>
              <a:rPr lang="en-US" dirty="0"/>
              <a:t>Asbestos!</a:t>
            </a:r>
          </a:p>
          <a:p>
            <a:r>
              <a:rPr lang="en-US" dirty="0"/>
              <a:t>Policies- Some of these were needed too (as you never want to find out after the fact that someone is keeping pigs/dogs/horses/goats/llama’s on your plots!)</a:t>
            </a:r>
          </a:p>
        </p:txBody>
      </p:sp>
    </p:spTree>
    <p:extLst>
      <p:ext uri="{BB962C8B-B14F-4D97-AF65-F5344CB8AC3E}">
        <p14:creationId xmlns:p14="http://schemas.microsoft.com/office/powerpoint/2010/main" val="2769871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9C652-51F2-4747-9FBA-333E2CCAA0F0}"/>
              </a:ext>
            </a:extLst>
          </p:cNvPr>
          <p:cNvSpPr>
            <a:spLocks noGrp="1"/>
          </p:cNvSpPr>
          <p:nvPr>
            <p:ph type="title"/>
          </p:nvPr>
        </p:nvSpPr>
        <p:spPr/>
        <p:txBody>
          <a:bodyPr/>
          <a:lstStyle/>
          <a:p>
            <a:r>
              <a:rPr lang="en-US" dirty="0"/>
              <a:t>Before…..</a:t>
            </a:r>
          </a:p>
        </p:txBody>
      </p:sp>
      <p:pic>
        <p:nvPicPr>
          <p:cNvPr id="13" name="Content Placeholder 12" descr="A map of a town&#10;&#10;Description automatically generated">
            <a:extLst>
              <a:ext uri="{FF2B5EF4-FFF2-40B4-BE49-F238E27FC236}">
                <a16:creationId xmlns:a16="http://schemas.microsoft.com/office/drawing/2014/main" id="{1536DC7F-62B7-0F41-9E05-63130F656A82}"/>
              </a:ext>
            </a:extLst>
          </p:cNvPr>
          <p:cNvPicPr>
            <a:picLocks noGrp="1" noChangeAspect="1"/>
          </p:cNvPicPr>
          <p:nvPr>
            <p:ph idx="1"/>
          </p:nvPr>
        </p:nvPicPr>
        <p:blipFill>
          <a:blip r:embed="rId2"/>
          <a:stretch>
            <a:fillRect/>
          </a:stretch>
        </p:blipFill>
        <p:spPr>
          <a:xfrm>
            <a:off x="1614172" y="2160588"/>
            <a:ext cx="6723694" cy="3881437"/>
          </a:xfrm>
        </p:spPr>
      </p:pic>
    </p:spTree>
    <p:extLst>
      <p:ext uri="{BB962C8B-B14F-4D97-AF65-F5344CB8AC3E}">
        <p14:creationId xmlns:p14="http://schemas.microsoft.com/office/powerpoint/2010/main" val="2984025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7191C-283A-8F42-AFDE-86819B49A649}"/>
              </a:ext>
            </a:extLst>
          </p:cNvPr>
          <p:cNvSpPr>
            <a:spLocks noGrp="1"/>
          </p:cNvSpPr>
          <p:nvPr>
            <p:ph type="title"/>
          </p:nvPr>
        </p:nvSpPr>
        <p:spPr/>
        <p:txBody>
          <a:bodyPr/>
          <a:lstStyle/>
          <a:p>
            <a:r>
              <a:rPr lang="en-US" dirty="0"/>
              <a:t>After!</a:t>
            </a:r>
          </a:p>
        </p:txBody>
      </p:sp>
      <p:pic>
        <p:nvPicPr>
          <p:cNvPr id="5" name="Content Placeholder 4" descr="A map of a town&#10;&#10;Description automatically generated">
            <a:extLst>
              <a:ext uri="{FF2B5EF4-FFF2-40B4-BE49-F238E27FC236}">
                <a16:creationId xmlns:a16="http://schemas.microsoft.com/office/drawing/2014/main" id="{C88CBA67-7EA2-1F44-85A8-56FFACC6D8E4}"/>
              </a:ext>
            </a:extLst>
          </p:cNvPr>
          <p:cNvPicPr>
            <a:picLocks noGrp="1" noChangeAspect="1"/>
          </p:cNvPicPr>
          <p:nvPr>
            <p:ph idx="1"/>
          </p:nvPr>
        </p:nvPicPr>
        <p:blipFill>
          <a:blip r:embed="rId2"/>
          <a:stretch>
            <a:fillRect/>
          </a:stretch>
        </p:blipFill>
        <p:spPr>
          <a:xfrm>
            <a:off x="1576527" y="2160588"/>
            <a:ext cx="6798983" cy="3881437"/>
          </a:xfrm>
        </p:spPr>
      </p:pic>
    </p:spTree>
    <p:extLst>
      <p:ext uri="{BB962C8B-B14F-4D97-AF65-F5344CB8AC3E}">
        <p14:creationId xmlns:p14="http://schemas.microsoft.com/office/powerpoint/2010/main" val="4031473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9431B-D3CE-144B-B259-D276ACED1A93}"/>
              </a:ext>
            </a:extLst>
          </p:cNvPr>
          <p:cNvSpPr>
            <a:spLocks noGrp="1"/>
          </p:cNvSpPr>
          <p:nvPr>
            <p:ph type="title"/>
          </p:nvPr>
        </p:nvSpPr>
        <p:spPr>
          <a:xfrm>
            <a:off x="677334" y="609600"/>
            <a:ext cx="8596668" cy="815163"/>
          </a:xfrm>
        </p:spPr>
        <p:txBody>
          <a:bodyPr/>
          <a:lstStyle/>
          <a:p>
            <a:r>
              <a:rPr lang="en-US" dirty="0"/>
              <a:t>Solutions to the challenges</a:t>
            </a:r>
          </a:p>
        </p:txBody>
      </p:sp>
      <p:sp>
        <p:nvSpPr>
          <p:cNvPr id="3" name="Content Placeholder 2">
            <a:extLst>
              <a:ext uri="{FF2B5EF4-FFF2-40B4-BE49-F238E27FC236}">
                <a16:creationId xmlns:a16="http://schemas.microsoft.com/office/drawing/2014/main" id="{69622427-073C-8C4C-8AF4-068F86AF37D1}"/>
              </a:ext>
            </a:extLst>
          </p:cNvPr>
          <p:cNvSpPr>
            <a:spLocks noGrp="1"/>
          </p:cNvSpPr>
          <p:nvPr>
            <p:ph idx="1"/>
          </p:nvPr>
        </p:nvSpPr>
        <p:spPr>
          <a:xfrm>
            <a:off x="677334" y="1424763"/>
            <a:ext cx="8596668" cy="4616599"/>
          </a:xfrm>
        </p:spPr>
        <p:txBody>
          <a:bodyPr>
            <a:normAutofit lnSpcReduction="10000"/>
          </a:bodyPr>
          <a:lstStyle/>
          <a:p>
            <a:r>
              <a:rPr lang="en-US" dirty="0"/>
              <a:t>To quote Nat Turner</a:t>
            </a:r>
            <a:r>
              <a:rPr lang="en-US" i="1" dirty="0"/>
              <a:t> ‘Good communication is the bridge between confusion and clarity’ </a:t>
            </a:r>
          </a:p>
          <a:p>
            <a:r>
              <a:rPr lang="en-US" dirty="0"/>
              <a:t>Allotments and allotment holders have a really strong sense of community and rumors/Chinese whispers can spread like wildfire.</a:t>
            </a:r>
          </a:p>
          <a:p>
            <a:r>
              <a:rPr lang="en-US" dirty="0"/>
              <a:t>Direct, clear and regular communication and engagement has been the key to what Broughton PC has managed to achieve.</a:t>
            </a:r>
          </a:p>
          <a:p>
            <a:r>
              <a:rPr lang="en-US" dirty="0"/>
              <a:t>Accurate, evidential reasons for action e.g. to alter the pricing we had each site and then each plot accurately measured, a budget was then produced based on the previous years actuals, budget / </a:t>
            </a:r>
            <a:r>
              <a:rPr lang="en-US" dirty="0" err="1"/>
              <a:t>Sq</a:t>
            </a:r>
            <a:r>
              <a:rPr lang="en-US" dirty="0"/>
              <a:t> M of allotment plots = Gave us a price per </a:t>
            </a:r>
            <a:r>
              <a:rPr lang="en-US" dirty="0" err="1"/>
              <a:t>Sq</a:t>
            </a:r>
            <a:r>
              <a:rPr lang="en-US" dirty="0"/>
              <a:t> M</a:t>
            </a:r>
          </a:p>
          <a:p>
            <a:r>
              <a:rPr lang="en-US" dirty="0"/>
              <a:t>A revised tenancy agreement was drafted and then consulted on with ALL tenants this met current good practice and was clear and transparent </a:t>
            </a:r>
          </a:p>
          <a:p>
            <a:r>
              <a:rPr lang="en-US" dirty="0"/>
              <a:t>Visible presence and consistency. Broughton Parish Council has been lucky to have amazing Councilors who have month in and month out done walk arounds to check on plots, clear actions followed each work around</a:t>
            </a:r>
          </a:p>
          <a:p>
            <a:endParaRPr lang="en-US" dirty="0"/>
          </a:p>
        </p:txBody>
      </p:sp>
    </p:spTree>
    <p:extLst>
      <p:ext uri="{BB962C8B-B14F-4D97-AF65-F5344CB8AC3E}">
        <p14:creationId xmlns:p14="http://schemas.microsoft.com/office/powerpoint/2010/main" val="2615284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98B5F-E542-FE42-AF92-1E49B0E98D2D}"/>
              </a:ext>
            </a:extLst>
          </p:cNvPr>
          <p:cNvSpPr>
            <a:spLocks noGrp="1"/>
          </p:cNvSpPr>
          <p:nvPr>
            <p:ph type="title"/>
          </p:nvPr>
        </p:nvSpPr>
        <p:spPr>
          <a:xfrm>
            <a:off x="677334" y="609600"/>
            <a:ext cx="8596668" cy="732183"/>
          </a:xfrm>
        </p:spPr>
        <p:txBody>
          <a:bodyPr/>
          <a:lstStyle/>
          <a:p>
            <a:r>
              <a:rPr lang="en-US" dirty="0"/>
              <a:t>Innovative low cost support options</a:t>
            </a:r>
          </a:p>
        </p:txBody>
      </p:sp>
      <p:sp>
        <p:nvSpPr>
          <p:cNvPr id="3" name="Content Placeholder 2">
            <a:extLst>
              <a:ext uri="{FF2B5EF4-FFF2-40B4-BE49-F238E27FC236}">
                <a16:creationId xmlns:a16="http://schemas.microsoft.com/office/drawing/2014/main" id="{ACB40F33-00F7-D845-A3DB-6D77C0AA3075}"/>
              </a:ext>
            </a:extLst>
          </p:cNvPr>
          <p:cNvSpPr>
            <a:spLocks noGrp="1"/>
          </p:cNvSpPr>
          <p:nvPr>
            <p:ph idx="1"/>
          </p:nvPr>
        </p:nvSpPr>
        <p:spPr>
          <a:xfrm>
            <a:off x="677334" y="1341783"/>
            <a:ext cx="8596668" cy="4699579"/>
          </a:xfrm>
        </p:spPr>
        <p:txBody>
          <a:bodyPr/>
          <a:lstStyle/>
          <a:p>
            <a:r>
              <a:rPr lang="en-US" dirty="0"/>
              <a:t>Broughton Parish Council have recognized for many years the physical, mental and social benefits of allotments and wanted to continue to promote these, but budget was limited, we therefore introduced a number of low cost solutions to try and improve plot management:</a:t>
            </a:r>
          </a:p>
          <a:p>
            <a:pPr lvl="2"/>
            <a:r>
              <a:rPr lang="en-US" dirty="0"/>
              <a:t>Buddying system- New and aspiring allotment holders were buddied up with experienced plot holders who could provide help/support on all things horticultural</a:t>
            </a:r>
          </a:p>
          <a:p>
            <a:pPr lvl="2"/>
            <a:r>
              <a:rPr lang="en-US" dirty="0"/>
              <a:t>Start Plots– The first large plot that we had returned to the Council after we started this revitalization process was subdivided into a number of very small plots, these have been used very successfully as starter plots where new tenants have been able to have a plot of their own that remained manageable</a:t>
            </a:r>
          </a:p>
          <a:p>
            <a:pPr lvl="2"/>
            <a:r>
              <a:rPr lang="en-US" dirty="0"/>
              <a:t>Noticeboards/newsletters- We have started utilizing an ‘e-newsletter’ where we share season specific/relevant information to plot holders to encourage action where it is required (most recently this has been particularly valuable during the bird flu restrictions in the Winter of 2022)</a:t>
            </a:r>
          </a:p>
          <a:p>
            <a:pPr lvl="2"/>
            <a:r>
              <a:rPr lang="en-US" dirty="0"/>
              <a:t>Annual Plot Holder meeting- This open forum meeting is held annually where common concerns/issues are discussed in public </a:t>
            </a:r>
          </a:p>
          <a:p>
            <a:pPr lvl="2"/>
            <a:endParaRPr lang="en-US" dirty="0"/>
          </a:p>
          <a:p>
            <a:pPr lvl="2"/>
            <a:endParaRPr lang="en-US" dirty="0"/>
          </a:p>
        </p:txBody>
      </p:sp>
    </p:spTree>
    <p:extLst>
      <p:ext uri="{BB962C8B-B14F-4D97-AF65-F5344CB8AC3E}">
        <p14:creationId xmlns:p14="http://schemas.microsoft.com/office/powerpoint/2010/main" val="702723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52CED-5E88-E24D-BFB1-3022CCE6D8A3}"/>
              </a:ext>
            </a:extLst>
          </p:cNvPr>
          <p:cNvSpPr>
            <a:spLocks noGrp="1"/>
          </p:cNvSpPr>
          <p:nvPr>
            <p:ph type="title"/>
          </p:nvPr>
        </p:nvSpPr>
        <p:spPr/>
        <p:txBody>
          <a:bodyPr/>
          <a:lstStyle/>
          <a:p>
            <a:r>
              <a:rPr lang="en-US" dirty="0"/>
              <a:t>Where are we now </a:t>
            </a:r>
            <a:br>
              <a:rPr lang="en-US" dirty="0"/>
            </a:br>
            <a:r>
              <a:rPr lang="en-US" sz="2000" dirty="0"/>
              <a:t>(Note I didn’t say end result!)</a:t>
            </a:r>
            <a:endParaRPr lang="en-US" dirty="0"/>
          </a:p>
        </p:txBody>
      </p:sp>
      <p:sp>
        <p:nvSpPr>
          <p:cNvPr id="3" name="Content Placeholder 2">
            <a:extLst>
              <a:ext uri="{FF2B5EF4-FFF2-40B4-BE49-F238E27FC236}">
                <a16:creationId xmlns:a16="http://schemas.microsoft.com/office/drawing/2014/main" id="{EC6E6CFA-2982-1144-A072-253C11B67547}"/>
              </a:ext>
            </a:extLst>
          </p:cNvPr>
          <p:cNvSpPr>
            <a:spLocks noGrp="1"/>
          </p:cNvSpPr>
          <p:nvPr>
            <p:ph idx="1"/>
          </p:nvPr>
        </p:nvSpPr>
        <p:spPr>
          <a:xfrm>
            <a:off x="677334" y="1669775"/>
            <a:ext cx="8596668" cy="4371588"/>
          </a:xfrm>
        </p:spPr>
        <p:txBody>
          <a:bodyPr/>
          <a:lstStyle/>
          <a:p>
            <a:r>
              <a:rPr lang="en-US" dirty="0"/>
              <a:t>Of 106 plots 104 are actively tenanted (the remaining two are plots with issues we are working to resolve)</a:t>
            </a:r>
          </a:p>
          <a:p>
            <a:r>
              <a:rPr lang="en-US" dirty="0"/>
              <a:t>The budget over the last 6 years has moved from being a loss making budget (resulting in the Parish Council having to subsidize the allotments year on year) to being nearly a break even budget (22/23)</a:t>
            </a:r>
          </a:p>
          <a:p>
            <a:r>
              <a:rPr lang="en-US" dirty="0"/>
              <a:t>Subject to any legislative or significant economic surprises the sites will be cost neutral from 24/25</a:t>
            </a:r>
          </a:p>
          <a:p>
            <a:r>
              <a:rPr lang="en-US" dirty="0"/>
              <a:t>A small capital reserve pot will start to be accrued from 24/25 this will be kept at a low level but will allow for un-budgeted costs to be met by the allotments e.g. asbestos clearance, water system repairs etc. </a:t>
            </a:r>
          </a:p>
          <a:p>
            <a:r>
              <a:rPr lang="en-US" dirty="0"/>
              <a:t>Fundamentally the allotments are a work in progress and will likely remain so, but from where we started to where we are now, they are I am delighted to say, unrecognizable! </a:t>
            </a:r>
          </a:p>
        </p:txBody>
      </p:sp>
    </p:spTree>
    <p:extLst>
      <p:ext uri="{BB962C8B-B14F-4D97-AF65-F5344CB8AC3E}">
        <p14:creationId xmlns:p14="http://schemas.microsoft.com/office/powerpoint/2010/main" val="1087785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8C8FD-3708-E84F-A7B3-7C36ECC25BA9}"/>
              </a:ext>
            </a:extLst>
          </p:cNvPr>
          <p:cNvSpPr>
            <a:spLocks noGrp="1"/>
          </p:cNvSpPr>
          <p:nvPr>
            <p:ph type="title"/>
          </p:nvPr>
        </p:nvSpPr>
        <p:spPr/>
        <p:txBody>
          <a:bodyPr>
            <a:normAutofit fontScale="90000"/>
          </a:bodyPr>
          <a:lstStyle/>
          <a:p>
            <a:r>
              <a:rPr lang="en-US" sz="2700" dirty="0"/>
              <a:t>Mary Bradley (Broughton Parish Council Chair)</a:t>
            </a:r>
            <a:br>
              <a:rPr lang="en-US" sz="2700" dirty="0"/>
            </a:br>
            <a:r>
              <a:rPr lang="en-US" sz="2700" dirty="0">
                <a:hlinkClick r:id="rId2"/>
              </a:rPr>
              <a:t>marybradley52@btinternet.com</a:t>
            </a:r>
            <a:br>
              <a:rPr lang="en-US" sz="2700" dirty="0"/>
            </a:br>
            <a:br>
              <a:rPr lang="en-US" sz="2700" dirty="0"/>
            </a:br>
            <a:r>
              <a:rPr lang="en-US" sz="2700" dirty="0"/>
              <a:t>Becx Carter (Broughton Parish Council Clerk &amp; RFO)</a:t>
            </a:r>
            <a:br>
              <a:rPr lang="en-US" sz="2700" dirty="0"/>
            </a:br>
            <a:r>
              <a:rPr lang="en-US" sz="2700" dirty="0">
                <a:hlinkClick r:id="rId3"/>
              </a:rPr>
              <a:t>broughtonparishclerk@Hotmail.com</a:t>
            </a:r>
            <a:br>
              <a:rPr lang="en-US" dirty="0"/>
            </a:br>
            <a:endParaRPr lang="en-US" dirty="0"/>
          </a:p>
        </p:txBody>
      </p:sp>
    </p:spTree>
    <p:extLst>
      <p:ext uri="{BB962C8B-B14F-4D97-AF65-F5344CB8AC3E}">
        <p14:creationId xmlns:p14="http://schemas.microsoft.com/office/powerpoint/2010/main" val="317497354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83</TotalTime>
  <Words>833</Words>
  <Application>Microsoft Macintosh PowerPoint</Application>
  <PresentationFormat>Widescreen</PresentationFormat>
  <Paragraphs>44</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Trebuchet MS</vt:lpstr>
      <vt:lpstr>Wingdings 3</vt:lpstr>
      <vt:lpstr>Facet</vt:lpstr>
      <vt:lpstr>Broughton Allotments From Chaos to Cultivation</vt:lpstr>
      <vt:lpstr>History</vt:lpstr>
      <vt:lpstr>Issues to be tackled: (and this was a LONNNNGGG list!)</vt:lpstr>
      <vt:lpstr>Before…..</vt:lpstr>
      <vt:lpstr>After!</vt:lpstr>
      <vt:lpstr>Solutions to the challenges</vt:lpstr>
      <vt:lpstr>Innovative low cost support options</vt:lpstr>
      <vt:lpstr>Where are we now  (Note I didn’t say end result!)</vt:lpstr>
      <vt:lpstr>Mary Bradley (Broughton Parish Council Chair) marybradley52@btinternet.com  Becx Carter (Broughton Parish Council Clerk &amp; RFO) broughtonparishclerk@Hotmail.com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Becx Carter</dc:creator>
  <cp:lastModifiedBy>Becx Carter</cp:lastModifiedBy>
  <cp:revision>3</cp:revision>
  <dcterms:created xsi:type="dcterms:W3CDTF">2023-10-12T17:36:58Z</dcterms:created>
  <dcterms:modified xsi:type="dcterms:W3CDTF">2023-10-16T15:20:48Z</dcterms:modified>
</cp:coreProperties>
</file>